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7" r:id="rId2"/>
    <p:sldId id="293" r:id="rId3"/>
    <p:sldId id="289" r:id="rId4"/>
    <p:sldId id="301" r:id="rId5"/>
    <p:sldId id="290" r:id="rId6"/>
    <p:sldId id="299" r:id="rId7"/>
    <p:sldId id="300" r:id="rId8"/>
    <p:sldId id="302" r:id="rId9"/>
    <p:sldId id="303" r:id="rId10"/>
    <p:sldId id="304" r:id="rId11"/>
    <p:sldId id="308" r:id="rId12"/>
    <p:sldId id="307" r:id="rId13"/>
    <p:sldId id="29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dek Dominika" initials="GD" lastIdx="1" clrIdx="0">
    <p:extLst>
      <p:ext uri="{19B8F6BF-5375-455C-9EA6-DF929625EA0E}">
        <p15:presenceInfo xmlns:p15="http://schemas.microsoft.com/office/powerpoint/2012/main" userId="S-1-5-21-3563447054-2667861475-1537196452-19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474"/>
    <a:srgbClr val="3A5BA7"/>
    <a:srgbClr val="50BCBD"/>
    <a:srgbClr val="F7A600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89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49565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73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0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637838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457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402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268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59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67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7938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akademia.nfz.gov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828421" y="2475948"/>
            <a:ext cx="8363579" cy="1784553"/>
          </a:xfrm>
        </p:spPr>
        <p:txBody>
          <a:bodyPr/>
          <a:lstStyle/>
          <a:p>
            <a:r>
              <a:rPr lang="pl-PL" sz="3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PROGRAMY PROFILAKTYCZNE REALIZOWANE PRZEZ </a:t>
            </a:r>
            <a:br>
              <a:rPr lang="pl-PL" sz="3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NARODOWY FUNDUSZ ZDROWIA</a:t>
            </a:r>
          </a:p>
        </p:txBody>
      </p:sp>
    </p:spTree>
    <p:extLst>
      <p:ext uri="{BB962C8B-B14F-4D97-AF65-F5344CB8AC3E}">
        <p14:creationId xmlns:p14="http://schemas.microsoft.com/office/powerpoint/2010/main" val="220660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0FFA289C-F643-41E4-BA9C-233901AD75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370" y="541824"/>
            <a:ext cx="748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profilaktyki gruźlicy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AEFC0E6-2206-4DDD-A596-F6D0BB62190E}"/>
              </a:ext>
            </a:extLst>
          </p:cNvPr>
          <p:cNvSpPr txBox="1"/>
          <p:nvPr/>
        </p:nvSpPr>
        <p:spPr>
          <a:xfrm>
            <a:off x="492370" y="1323819"/>
            <a:ext cx="1024303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powyżej 18 roku życia, które nie miały w dotychczasowym wywiadzie rozpoznanej gruźlicy, a w szczególności: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miały bezpośredni kontakt z osobami z już rozpoznaną gruźlicą,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mają trudne warunki życiowe, mogące znacząco wpłynąć na wystąpienie choroby (osoby niepełnosprawne, obciążone długotrwałą chorobą, obciążone problemem alkoholowym i narkomanią, bezdomne, długotrwale bezrobotne).</a:t>
            </a:r>
          </a:p>
          <a:p>
            <a:endParaRPr lang="pl-PL" sz="2000" b="1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wystarczy zgłosić się do pielęgniarki POZ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 oferuje program:</a:t>
            </a: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Pielęgniarka POZ przeprowadza wywiad zdrowotny, wypełnia ankietę, a następnie przeprowadzi edukację zdrowotną.</a:t>
            </a: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podstawie ankiety podejmowane są dalsze kroki w ramach programu.</a:t>
            </a:r>
          </a:p>
        </p:txBody>
      </p:sp>
    </p:spTree>
    <p:extLst>
      <p:ext uri="{BB962C8B-B14F-4D97-AF65-F5344CB8AC3E}">
        <p14:creationId xmlns:p14="http://schemas.microsoft.com/office/powerpoint/2010/main" val="91842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6667990-2082-49E0-BCA1-3338717346D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778000"/>
            <a:ext cx="8398933" cy="436154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FD8D54-002B-4A1A-A5BB-EAFB30F97E9C}"/>
              </a:ext>
            </a:extLst>
          </p:cNvPr>
          <p:cNvSpPr txBox="1"/>
          <p:nvPr/>
        </p:nvSpPr>
        <p:spPr>
          <a:xfrm>
            <a:off x="665018" y="206330"/>
            <a:ext cx="10357428" cy="708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Wszystkie informacje dotyczące miejsc realizacji programów profilaktycznych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znajdują się na stronie: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224E21B-0EE1-44E3-AE89-85CC1BEB7C8D}"/>
              </a:ext>
            </a:extLst>
          </p:cNvPr>
          <p:cNvSpPr txBox="1"/>
          <p:nvPr/>
        </p:nvSpPr>
        <p:spPr>
          <a:xfrm>
            <a:off x="833944" y="991528"/>
            <a:ext cx="113580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5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https://gsl.nfz.gov.pl/GSL/GSL/ProgramyProfilaktyczne </a:t>
            </a:r>
          </a:p>
        </p:txBody>
      </p:sp>
    </p:spTree>
    <p:extLst>
      <p:ext uri="{BB962C8B-B14F-4D97-AF65-F5344CB8AC3E}">
        <p14:creationId xmlns:p14="http://schemas.microsoft.com/office/powerpoint/2010/main" val="322540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224D9FC-6D19-4CF4-8DB9-11A6237D16AF}"/>
              </a:ext>
            </a:extLst>
          </p:cNvPr>
          <p:cNvSpPr txBox="1"/>
          <p:nvPr/>
        </p:nvSpPr>
        <p:spPr>
          <a:xfrm>
            <a:off x="1159690" y="431466"/>
            <a:ext cx="9195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Akademia NFZ – Twój Kalendarz badań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36378F2-0FC4-45B6-BCDB-EAE1D4C799EF}"/>
              </a:ext>
            </a:extLst>
          </p:cNvPr>
          <p:cNvSpPr txBox="1"/>
          <p:nvPr/>
        </p:nvSpPr>
        <p:spPr>
          <a:xfrm>
            <a:off x="2868370" y="1175480"/>
            <a:ext cx="6646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https://akademia.nfz.gov.pl/</a:t>
            </a:r>
            <a:r>
              <a:rPr lang="pl-PL" sz="4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8F51C07-EF8A-4508-8866-D604286F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372" y="2115911"/>
            <a:ext cx="4657082" cy="11858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EE48E56-102F-4B0D-930D-A53B32560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2" y="2053195"/>
            <a:ext cx="3548180" cy="18106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3C21277-6528-4D72-A3D8-93D08E172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716" y="3491186"/>
            <a:ext cx="4114267" cy="26332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A91585B-24CB-4C90-A7AF-D17FE9969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327" y="2045720"/>
            <a:ext cx="4083673" cy="23541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3077DD6-5468-4830-A7FA-05008ABCD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96" y="4187358"/>
            <a:ext cx="3667524" cy="67014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5F27A32-E0EE-4A65-A03B-8A52C5DC6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0436" y="4632450"/>
            <a:ext cx="3491605" cy="112601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88CC97D-2181-4992-808B-2943D3CC60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28" y="5129993"/>
            <a:ext cx="2372056" cy="110505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4A71935-6D86-4632-A44A-72294A644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354" y="997784"/>
            <a:ext cx="1791760" cy="8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1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Dziękujemy za uwagę </a:t>
            </a:r>
          </a:p>
        </p:txBody>
      </p:sp>
    </p:spTree>
    <p:extLst>
      <p:ext uri="{BB962C8B-B14F-4D97-AF65-F5344CB8AC3E}">
        <p14:creationId xmlns:p14="http://schemas.microsoft.com/office/powerpoint/2010/main" val="29575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74784" y="167054"/>
            <a:ext cx="7016261" cy="29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pl-PL" sz="4800" dirty="0"/>
            </a:br>
            <a:endParaRPr lang="pl-PL" sz="4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AF4C60F-37CA-4A47-BFF3-CF6FFB277416}"/>
              </a:ext>
            </a:extLst>
          </p:cNvPr>
          <p:cNvSpPr txBox="1"/>
          <p:nvPr/>
        </p:nvSpPr>
        <p:spPr>
          <a:xfrm>
            <a:off x="730444" y="1971486"/>
            <a:ext cx="109255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 </a:t>
            </a: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Każda osoba ubezpieczona, powyżej 20 roku życia, która wypełni ankietę (w Internetowym Koncie Pacjenta, aplikacji mobilnej </a:t>
            </a:r>
            <a:r>
              <a:rPr lang="pl-PL" sz="2000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mojeIKP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w przychodni POZ)</a:t>
            </a:r>
          </a:p>
          <a:p>
            <a:endParaRPr lang="pl-PL" sz="2000" b="1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 skierowania w każdej placówce POZ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 oferuje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Kompleksową ocenę stanu zdrowia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Możliwość wczesnego wykrycia chorób, zanim pojawią się objawy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Indywidualne wskazówki, jak dbać o swoje zdrowie</a:t>
            </a:r>
          </a:p>
          <a:p>
            <a:endParaRPr lang="pl-PL" sz="20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CE55A5-8711-4F14-8425-817E4533BAED}"/>
              </a:ext>
            </a:extLst>
          </p:cNvPr>
          <p:cNvSpPr txBox="1"/>
          <p:nvPr/>
        </p:nvSpPr>
        <p:spPr>
          <a:xfrm>
            <a:off x="1477818" y="608383"/>
            <a:ext cx="6112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Moje Zdrowie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97B3FDF-104B-4385-880D-8DECA35A0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027" y="-1"/>
            <a:ext cx="3654973" cy="16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4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2F2D85B-860C-437E-ABD9-4EA622D855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66" y="0"/>
            <a:ext cx="3598333" cy="15578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DECBD68-5286-4938-AEE6-E8EFD7C18E8B}"/>
              </a:ext>
            </a:extLst>
          </p:cNvPr>
          <p:cNvSpPr txBox="1"/>
          <p:nvPr/>
        </p:nvSpPr>
        <p:spPr>
          <a:xfrm>
            <a:off x="760074" y="697691"/>
            <a:ext cx="851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profilaktyki raka piersi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35A4A54-C53F-4FB9-B86E-EF62CA1E2FAE}"/>
              </a:ext>
            </a:extLst>
          </p:cNvPr>
          <p:cNvSpPr txBox="1"/>
          <p:nvPr/>
        </p:nvSpPr>
        <p:spPr>
          <a:xfrm>
            <a:off x="655782" y="1727199"/>
            <a:ext cx="110374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Kobiety w wieku 45-74 lata, które: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miały wykonywanej mammografii w ciągu ostatnich dwóch lat;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zakończyły okres 5 lat od leczenia chirurgicznego raka piersi;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pozostają w trakcie uzupełniającej hormonoterapii (HT) – zalecenie badania co 12 miesięcy, zakończyły leczenie raka piersi lub 5-letni proces monitorowania po zakończonym leczeniu –   zalecenie badania co 12 miesięcy.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 skierowania, badanie mammograficzne można wykonać w poradniach stacjonarnych lub w mammobusie.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Harmonogram postoju mammobusów znajduje się na stronie internetowej Oddziału Wojewódzkiego NFZ oraz www.pacjent.gov.pl </a:t>
            </a:r>
          </a:p>
        </p:txBody>
      </p:sp>
    </p:spTree>
    <p:extLst>
      <p:ext uri="{BB962C8B-B14F-4D97-AF65-F5344CB8AC3E}">
        <p14:creationId xmlns:p14="http://schemas.microsoft.com/office/powerpoint/2010/main" val="171760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54A3600-B549-43D0-BAD1-F5EBA8EA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632" y="0"/>
            <a:ext cx="1798367" cy="25146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AE5884F-0BE3-46F0-97DC-EEBB2CD7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profilaktyki raka piersi</a:t>
            </a:r>
            <a:endParaRPr lang="pl-PL" sz="4000" dirty="0">
              <a:solidFill>
                <a:srgbClr val="261474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296249E-B28F-4603-80D9-E2697F883442}"/>
              </a:ext>
            </a:extLst>
          </p:cNvPr>
          <p:cNvSpPr txBox="1"/>
          <p:nvPr/>
        </p:nvSpPr>
        <p:spPr>
          <a:xfrm>
            <a:off x="567296" y="1594158"/>
            <a:ext cx="10515600" cy="438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Kobiety w wieku 45-74 lata, które: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miały wykonywanej mammografii w ciągu ostatnich dwóch lat;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zakończyły okres 5 lat od leczenia chirurgicznego raka piersi;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pozostają w trakcie uzupełniającej hormonoterapii (HT) – zalecenie badania co 12 miesięcy, zakończyły leczenie raka piersi lub 5-letni proces monitorowania po zakończonym leczeniu – zalecenie badania co 12 miesięcy.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 skierowania, badanie mammograficzne można wykonać w poradniach stacjonarnych lub w mammobusie.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Harmonogram postoju mammobusów znajduje się na stronie internetowej Oddziału Wojewódzkiego NFZ oraz pacjent.gov.pl</a:t>
            </a:r>
          </a:p>
        </p:txBody>
      </p:sp>
    </p:spTree>
    <p:extLst>
      <p:ext uri="{BB962C8B-B14F-4D97-AF65-F5344CB8AC3E}">
        <p14:creationId xmlns:p14="http://schemas.microsoft.com/office/powerpoint/2010/main" val="418196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7538" y="360863"/>
            <a:ext cx="10515600" cy="1085606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profilaktyki raka szyjki macicy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31E871-81E5-4282-A89A-B990CB5F3DD4}"/>
              </a:ext>
            </a:extLst>
          </p:cNvPr>
          <p:cNvSpPr txBox="1"/>
          <p:nvPr/>
        </p:nvSpPr>
        <p:spPr>
          <a:xfrm>
            <a:off x="527538" y="1642651"/>
            <a:ext cx="11349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Kobiety w wieku od 25 do 64 lat.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Dwa schematy: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tradycyjny: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klasyczna cytologia wykonywana co 3 lata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nowy: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wykonanie testu HPV HR z </a:t>
            </a:r>
            <a:r>
              <a:rPr lang="pl-PL" sz="2000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genotypowaniem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którym wykrywany jest wirus brodawczaka ludzkiego (HPV) w wymazie z szyjki macicy – test wykonywany co 5 lat, jeśli wynik testu HPV HR jest dodatni, z tego samego pobranego materiału wykonuje się dodatkowo cytologię na podłożu płynnym (LBC).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 skierowania, w każdej poradni położniczo-ginekologicznej, która ma podpisaną umowę z NFZ oraz w wybranych poradniach POZ, które podpisały umowę z NFZ na świadczenia położnej POZ w programie profilaktyki raka szyjki macicy.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7AD70B5-34DA-413B-8697-EB831761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676" y="0"/>
            <a:ext cx="2644324" cy="19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F400A476-D89C-4F3A-ACC2-6C55B427A17E}"/>
              </a:ext>
            </a:extLst>
          </p:cNvPr>
          <p:cNvSpPr txBox="1"/>
          <p:nvPr/>
        </p:nvSpPr>
        <p:spPr>
          <a:xfrm>
            <a:off x="428312" y="391410"/>
            <a:ext cx="1158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badań przesiewowych </a:t>
            </a:r>
            <a:b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raka jelita grubego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FE549C-6E5A-4F1B-A0C1-3F1CB6F72AE2}"/>
              </a:ext>
            </a:extLst>
          </p:cNvPr>
          <p:cNvSpPr txBox="1"/>
          <p:nvPr/>
        </p:nvSpPr>
        <p:spPr>
          <a:xfrm>
            <a:off x="428312" y="1892649"/>
            <a:ext cx="11580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Osób, które: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mają objawów sugerujących nowotwór jelita grubego,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miały wykonywanej </a:t>
            </a:r>
            <a:r>
              <a:rPr lang="pl-PL" sz="2000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kolonoskopii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ciągu ostatnich 10 lat i spełniają kryterium wiekowe:</a:t>
            </a:r>
          </a:p>
          <a:p>
            <a:pPr marL="800100" lvl="1" indent="-342900">
              <a:buFontTx/>
              <a:buChar char="-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50-65 lat,</a:t>
            </a:r>
          </a:p>
          <a:p>
            <a:pPr marL="800100" lvl="1" indent="-342900">
              <a:buFontTx/>
              <a:buChar char="-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40-49 lat – jeśli krewny pierwszego stopnia miał diagnozę nowotworu jelita grubego.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 skierowania, po zgłoszeniu się do poradni, która wykonuje badania.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 oferuje program?</a:t>
            </a: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Badanie </a:t>
            </a:r>
            <a:r>
              <a:rPr lang="pl-PL" sz="2000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kolonoskopia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pobranie wycinków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usunięcie polipów wielkości do 15 mm;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poddanie badaniu histopatologicznemu pobranych materiałów;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zalecenia dotyczące leczenia u osób, które wykonały </a:t>
            </a:r>
            <a:r>
              <a:rPr lang="pl-PL" sz="2000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kolonoskopię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przesiewową.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2BB081-2677-479B-A1FE-4A745576E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867" y="0"/>
            <a:ext cx="2252133" cy="21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0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6188699-EA40-4816-9C69-A30DA12D2E34}"/>
              </a:ext>
            </a:extLst>
          </p:cNvPr>
          <p:cNvSpPr txBox="1"/>
          <p:nvPr/>
        </p:nvSpPr>
        <p:spPr>
          <a:xfrm>
            <a:off x="259080" y="488401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profilaktyki chorób układu krążenia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EBDAC6F-A29C-40D7-9EB1-1CD1AF760853}"/>
              </a:ext>
            </a:extLst>
          </p:cNvPr>
          <p:cNvSpPr txBox="1"/>
          <p:nvPr/>
        </p:nvSpPr>
        <p:spPr>
          <a:xfrm>
            <a:off x="339709" y="1196287"/>
            <a:ext cx="112550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Osoby, w wieku od 35 do 65 lat, które: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złożyły deklarację wyboru lekarza podstawowej opieki zdrowotnej,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mają rozpoznanej: cukrzycy, przewlekłej choroby nerek, rodzinnej hipercholesterolemii, choroby układu krążenia (nie wszystkie choroby układu choroby krążenia wykluczają z udziału w programie),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korzystały z badań w ramach tego programu w ciągu ostatnich 5 lat.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 skierowania we wszystkich placówkach POZ.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 oferuje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pomiar ciśnienia tętniczego krwi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określenie BMI,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badanie krwi: stężenie cholesterolu całkowitego, LDL-cholesterolu, HDL-cholesterolu, trójglicerydów, glukozy.</a:t>
            </a: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podstawie wyników badań lekarz lub pielęgniarka POZ oceni ryzyko wystąpienia chorób układu krążenia oraz wskaże dalsze zalecenia.</a:t>
            </a:r>
            <a:endParaRPr lang="pl-PL" dirty="0">
              <a:solidFill>
                <a:srgbClr val="261474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F69D5D0-E2F7-40DD-AD53-D1F5749EC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750" y="0"/>
            <a:ext cx="1480250" cy="2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76DF89E-6AC3-4B2C-90EB-1465CA3D0E97}"/>
              </a:ext>
            </a:extLst>
          </p:cNvPr>
          <p:cNvSpPr txBox="1"/>
          <p:nvPr/>
        </p:nvSpPr>
        <p:spPr>
          <a:xfrm>
            <a:off x="491717" y="585601"/>
            <a:ext cx="839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badań prenatalnych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6D122BD-F3EA-4F7F-A6DA-B934B1A6CFF8}"/>
              </a:ext>
            </a:extLst>
          </p:cNvPr>
          <p:cNvSpPr txBox="1"/>
          <p:nvPr/>
        </p:nvSpPr>
        <p:spPr>
          <a:xfrm>
            <a:off x="465992" y="1646054"/>
            <a:ext cx="11564817" cy="441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1" i="0" dirty="0">
                <a:solidFill>
                  <a:srgbClr val="26147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</a:t>
            </a:r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  <a:r>
              <a:rPr lang="pl-PL" sz="2000" b="0" i="0" dirty="0">
                <a:solidFill>
                  <a:srgbClr val="26147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obiety w ciąży, niezależnie od wieku, w odpowiednim czasie ciąży dla danego etapu programu.</a:t>
            </a:r>
          </a:p>
          <a:p>
            <a:pPr algn="l"/>
            <a:endParaRPr lang="pl-PL" sz="2000" b="1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</a:p>
          <a:p>
            <a:pPr algn="l"/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skierowaniem wystawionym przez lekarza prowadzącego ciążę wraz z informacją o zaawansowaniu ciąży (wiek ciąży w tygodniach), w poradniach posiadających umowę z NFZ w zakresie „Programu badań prenatalnych”.</a:t>
            </a:r>
          </a:p>
          <a:p>
            <a:pPr algn="l"/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pl-PL" sz="2000" b="0" i="0" dirty="0">
                <a:solidFill>
                  <a:srgbClr val="26147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tapy: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6147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„Poradnictwo i badania biochemiczne” (pomiędzy 11 a 14 tygodniem ciąży),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6147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„Poradnictwo i USG płodu w kierunku diagnostyki wad wrodzonych” (pomiędzy 11 a 14 tygodniem ciąży oraz pomiędzy 18 a 22 tygodniem i 6 dniem ciąży),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6147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„Poradnictwo i badania genetyczne”.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6147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„Pobranie materiału płodowego do badań genetycznych”.</a:t>
            </a:r>
          </a:p>
          <a:p>
            <a:pPr algn="l"/>
            <a:endParaRPr lang="pl-PL" sz="2000" b="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2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234E761-DE24-4B2C-993F-80C6D79984DF}"/>
              </a:ext>
            </a:extLst>
          </p:cNvPr>
          <p:cNvSpPr txBox="1"/>
          <p:nvPr/>
        </p:nvSpPr>
        <p:spPr>
          <a:xfrm>
            <a:off x="483576" y="527539"/>
            <a:ext cx="10507697" cy="1338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profilaktyki chorób </a:t>
            </a:r>
            <a:b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1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odtytoniowych</a:t>
            </a:r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(w tym </a:t>
            </a:r>
            <a:r>
              <a:rPr lang="pl-PL" sz="4000" b="1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POChP</a:t>
            </a:r>
            <a:r>
              <a:rPr lang="pl-PL" sz="4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83C9BC-6A6C-45CD-B345-6D3462F5EFEF}"/>
              </a:ext>
            </a:extLst>
          </p:cNvPr>
          <p:cNvSpPr txBox="1"/>
          <p:nvPr/>
        </p:nvSpPr>
        <p:spPr>
          <a:xfrm>
            <a:off x="618836" y="1958109"/>
            <a:ext cx="108639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kogo: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etap podstawowy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osób powyżej 18 roku życia palących papierosy lub inne wyroby tytoniowe oraz osób pomiędzy 40 a 65 rokiem życia, które:</a:t>
            </a:r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miały wykonanych badań spirometrycznych w ramach programu profilaktyki </a:t>
            </a:r>
            <a:r>
              <a:rPr lang="pl-PL" sz="2000" dirty="0" err="1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POChP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ciągu ostatnich trzech lat,</a:t>
            </a:r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miały zdiagnozowanej wcześniej, w sposób potwierdzony badaniem spirometrycznym, przewlekłej obturacyjnej choroby płuc, przewlekłego zapalenia oskrzeli lub rozedmy.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etap specjalistyczny </a:t>
            </a:r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osób powyżej 18 roku życia uzależnionych od tytoniu, które zostały skierowane z etapu podstawowego lub z oddziału szpitalnego.</a:t>
            </a:r>
          </a:p>
          <a:p>
            <a:endParaRPr lang="pl-PL" sz="2000" dirty="0">
              <a:solidFill>
                <a:srgbClr val="26147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000" b="1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Gdzie: </a:t>
            </a:r>
          </a:p>
          <a:p>
            <a:r>
              <a:rPr lang="pl-PL" sz="2000" dirty="0">
                <a:solidFill>
                  <a:srgbClr val="2614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 skierowania w wybranych placówkach POZ.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92DDF2-F712-4E00-BD24-AF45BAEC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42" y="0"/>
            <a:ext cx="2770958" cy="17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467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1010</Words>
  <Application>Microsoft Office PowerPoint</Application>
  <PresentationFormat>Panoramiczny</PresentationFormat>
  <Paragraphs>101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Symbol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Program profilaktyki raka piersi</vt:lpstr>
      <vt:lpstr>Program profilaktyki raka szyjki macicy</vt:lpstr>
      <vt:lpstr>Prezentacja programu PowerPoint</vt:lpstr>
      <vt:lpstr>Prezentacja programu PowerPoint</vt:lpstr>
      <vt:lpstr>Prezentacja programu PowerPoint</vt:lpstr>
      <vt:lpstr>Prezentacja programu PowerPoint</vt:lpstr>
      <vt:lpstr>Program profilaktyki gruźlicy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Tomasik Katarzyna</dc:creator>
  <cp:lastModifiedBy>UGiM Lubomierz</cp:lastModifiedBy>
  <cp:revision>74</cp:revision>
  <dcterms:created xsi:type="dcterms:W3CDTF">2021-07-19T06:23:20Z</dcterms:created>
  <dcterms:modified xsi:type="dcterms:W3CDTF">2025-11-27T09:26:46Z</dcterms:modified>
</cp:coreProperties>
</file>